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111_22A137D7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5"/>
  </p:notesMasterIdLst>
  <p:sldIdLst>
    <p:sldId id="256" r:id="rId5"/>
    <p:sldId id="266" r:id="rId6"/>
    <p:sldId id="265" r:id="rId7"/>
    <p:sldId id="267" r:id="rId8"/>
    <p:sldId id="269" r:id="rId9"/>
    <p:sldId id="284" r:id="rId10"/>
    <p:sldId id="271" r:id="rId11"/>
    <p:sldId id="272" r:id="rId12"/>
    <p:sldId id="270" r:id="rId13"/>
    <p:sldId id="280" r:id="rId14"/>
    <p:sldId id="277" r:id="rId15"/>
    <p:sldId id="282" r:id="rId16"/>
    <p:sldId id="279" r:id="rId17"/>
    <p:sldId id="283" r:id="rId18"/>
    <p:sldId id="286" r:id="rId19"/>
    <p:sldId id="276" r:id="rId20"/>
    <p:sldId id="285" r:id="rId21"/>
    <p:sldId id="274" r:id="rId22"/>
    <p:sldId id="275" r:id="rId23"/>
    <p:sldId id="273" r:id="rId24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66CD30-CFF6-F5B0-572A-72B3FD663410}" name="René van Egmond" initials="RvE" userId="S::r.vanegmond@lingewaard.nl::cbd0d617-b84d-47a2-8d79-397c23d823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84" autoAdjust="0"/>
    <p:restoredTop sz="90929"/>
  </p:normalViewPr>
  <p:slideViewPr>
    <p:cSldViewPr>
      <p:cViewPr varScale="1">
        <p:scale>
          <a:sx n="70" d="100"/>
          <a:sy n="70" d="100"/>
        </p:scale>
        <p:origin x="76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111_22A137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18FD7B-0C9B-488A-AB35-7A156A94D742}" authorId="{DF66CD30-CFF6-F5B0-572A-72B3FD663410}" created="2024-04-08T12:36:24.532">
    <pc:sldMkLst xmlns:pc="http://schemas.microsoft.com/office/powerpoint/2013/main/command">
      <pc:docMk/>
      <pc:sldMk cId="580990935" sldId="273"/>
    </pc:sldMkLst>
    <p188:txBody>
      <a:bodyPr/>
      <a:lstStyle/>
      <a:p>
        <a:r>
          <a:rPr lang="nl-NL"/>
          <a:t>Deze sheet kan er uit, aanleiding doet Maarten wel en het draait nu om Lingewaard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52FBB02-4ABD-11AE-9237-EFCFECFAE2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7BD9DA-77EB-E71A-4E3A-9D1B7D861E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BA70C4-EFCA-40D1-97A5-A91D83DCF3C7}" type="datetimeFigureOut">
              <a:rPr lang="nl-NL"/>
              <a:pPr>
                <a:defRPr/>
              </a:pPr>
              <a:t>24-4-2024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53F7FE13-1855-DBE3-10E9-8FFDE2268D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B2BE1B15-1146-9FD8-E431-A06EA3C21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A976566-07F7-CB98-603F-BBCACA165F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8C0993-985C-3F8C-D82E-527E8763C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7E598B6-D543-4DC2-83D9-482695F4F9B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jdelijke aanduiding voor dia-afbeelding 1">
            <a:extLst>
              <a:ext uri="{FF2B5EF4-FFF2-40B4-BE49-F238E27FC236}">
                <a16:creationId xmlns:a16="http://schemas.microsoft.com/office/drawing/2014/main" id="{6EBEA726-BCB9-93D6-AE8A-C2BEB3E93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Tijdelijke aanduiding voor notities 2">
            <a:extLst>
              <a:ext uri="{FF2B5EF4-FFF2-40B4-BE49-F238E27FC236}">
                <a16:creationId xmlns:a16="http://schemas.microsoft.com/office/drawing/2014/main" id="{0A1FD2DA-3190-D22A-8E9F-1BC2BBA64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5124" name="Tijdelijke aanduiding voor dianummer 3">
            <a:extLst>
              <a:ext uri="{FF2B5EF4-FFF2-40B4-BE49-F238E27FC236}">
                <a16:creationId xmlns:a16="http://schemas.microsoft.com/office/drawing/2014/main" id="{D5C84627-1E67-182B-8046-AEC78EB2B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B005C6F-C16C-4261-B0ED-701E1EA96D7A}" type="slidenum">
              <a:rPr lang="nl-NL" altLang="nl-NL" sz="1200" smtClean="0"/>
              <a:pPr/>
              <a:t>2</a:t>
            </a:fld>
            <a:endParaRPr lang="nl-NL" altLang="nl-NL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/>
              <a:t>Benoemen: 1000 </a:t>
            </a:r>
            <a:r>
              <a:rPr lang="nl-NL" altLang="nl-NL" dirty="0" err="1"/>
              <a:t>vlu</a:t>
            </a:r>
            <a:r>
              <a:rPr lang="nl-NL" altLang="nl-NL" dirty="0"/>
              <a:t>, maar levert natuurlijk langer stroom</a:t>
            </a:r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94805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01076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40192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354410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63750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16577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297823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897849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013809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20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14729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4</a:t>
            </a:fld>
            <a:endParaRPr lang="nl-NL" altLang="nl-NL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20506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Zon na herijking nog 30 ha over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Wind na </a:t>
            </a:r>
            <a:r>
              <a:rPr 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NextGarden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nog 6 over</a:t>
            </a:r>
          </a:p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12529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70594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39071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/>
              <a:t>Als niet genoemd initiatief in spreektekst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Ruimtelijk kader benoemen als afspraken over</a:t>
            </a:r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534548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>
            <a:extLst>
              <a:ext uri="{FF2B5EF4-FFF2-40B4-BE49-F238E27FC236}">
                <a16:creationId xmlns:a16="http://schemas.microsoft.com/office/drawing/2014/main" id="{FAA117C4-6B28-1581-6FA8-68D84D29F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8558FD15-6F8F-3F5D-83B0-D81A6895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7172" name="Tijdelijke aanduiding voor dianummer 3">
            <a:extLst>
              <a:ext uri="{FF2B5EF4-FFF2-40B4-BE49-F238E27FC236}">
                <a16:creationId xmlns:a16="http://schemas.microsoft.com/office/drawing/2014/main" id="{4014A4E8-5FC4-1A61-C795-268F7A4D0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F52856F-D81D-47B2-BC46-D031A751C328}" type="slidenum">
              <a:rPr lang="nl-NL" altLang="nl-NL" sz="1200" smtClean="0"/>
              <a:pPr/>
              <a:t>10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0184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5E8C46-5C1E-B902-A0B4-B69E734A5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95DE70-1AB1-FCB9-1850-CDF0FB6C7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9754FC-0AF2-161B-C510-8E253B32A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C76F7-0378-436F-8308-B394DE079AE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896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4C9988-0392-F2CE-997B-63D7915A1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11B8A9-5C7E-28B1-C0D5-1841085499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115EC5-267B-4726-19CB-4B35C526C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69134-2BD5-4189-B21E-6138CF2C048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073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8404A2-DDAB-0595-0840-1B08BE98EB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929251-A179-CF84-C7E1-A51575DE9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6C83CB-8E74-0B8B-5BA8-C125A2247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CFE72-3A7A-4F0B-8F9A-E034D0F7E942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3537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C4DB4B-73E3-F66B-4254-3F2414B4D2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F7A1CA-59A6-127D-DD9A-EA97774A85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1D1C0E-069D-3F24-E183-3F8A90EC5D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F3ADE-942E-48CA-8E77-320A27C5EC5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8169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671B44-5244-F879-71FA-A2E649A322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C31C1D-A45B-47CD-C7EF-BDC78CEE61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A0EFD3-FBE4-6E75-C155-2C8C104FE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7100B-E8F3-4C0C-9039-5948B4FEEAD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9858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CAB011-4EAE-4108-2554-03D0C167FC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F8E12F-2B54-E43A-6766-0C99FF752A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D7AEA-2DCE-2EB4-2FA9-D53EB7E7F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C7017-07F0-4839-B39C-8E5CAFB4E48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8522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E6A898-3E43-BDDF-CA6F-B4478644B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9EC4C49-499F-9ADF-3957-F1E94950F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4BF2FC-5D9C-779F-41C7-B6EBE4E65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6E921-73B0-4A6A-AFD0-3DC62A925E5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4091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02BCAD-112F-1F1E-A136-FCAA96A1A9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B577AB-0D9F-D462-5F32-2986D08F7A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79587B-4E3A-6245-01F6-65C9109765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FEA4B-CF1C-4185-A76B-E3C38AB8A55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00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5CC7CB-0880-59A3-6905-ED8558F03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06C1ED-B0AE-6092-3709-19EEE2DEF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3F9A0D-3521-5424-F81A-16C9CCA436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B48D4-316D-40FB-B6A1-D9BF0DE9DAF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4364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2BD7E-BF2D-4889-0A08-C424EF51D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AFE5D-F6A7-7894-B172-B4419351B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1EE6B-2D3B-3308-6787-89411A7158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FFAAF-4E48-45AC-9C52-1CB550165E6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3803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E73A7-9B08-C1E7-FF66-387A2DF29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39F378-B254-D4E8-4DA9-EA6B3532E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7AB89-574A-396C-9CA8-08583C47D1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2BCC4-820C-4B04-AC9B-5888EFB11BF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0076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C00208-0816-0218-038F-518AAD274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AFC9D6-79BF-EA3E-EA05-BA4893610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9F49F3-B9CB-C8FC-2C6C-1C941D6D77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9F0A89-39B5-BDC2-6141-CAE650BB4B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27B669-51B6-5BD4-212A-0D72563205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B4CD7C-4D13-41F9-B95F-11B00D36CEB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22A137D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GL Powerpoint-1.jpg 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A95F19C-F523-70C1-973E-46C77E03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>
            <a:extLst>
              <a:ext uri="{FF2B5EF4-FFF2-40B4-BE49-F238E27FC236}">
                <a16:creationId xmlns:a16="http://schemas.microsoft.com/office/drawing/2014/main" id="{7F291778-BEAC-3C9D-7AE3-8A6FD01F19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981200"/>
            <a:ext cx="7913688" cy="1371600"/>
          </a:xfrm>
        </p:spPr>
        <p:txBody>
          <a:bodyPr anchor="t"/>
          <a:lstStyle/>
          <a:p>
            <a:pPr algn="l" eaLnBrk="1" hangingPunct="1"/>
            <a:r>
              <a:rPr lang="nl-NL" altLang="nl-NL" sz="4000" b="1">
                <a:solidFill>
                  <a:schemeClr val="bg1"/>
                </a:solidFill>
                <a:latin typeface="Arial" panose="020B0604020202020204" pitchFamily="34" charset="0"/>
              </a:rPr>
              <a:t>Inwonersbijeenkomst Energievisie A15/Betuweroute</a:t>
            </a:r>
            <a:endParaRPr lang="nl-NL" altLang="nl-N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B3A9D9C0-BCD4-15A2-03D6-DB6AB02DDE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0" y="3581400"/>
            <a:ext cx="7086600" cy="2057400"/>
          </a:xfrm>
        </p:spPr>
        <p:txBody>
          <a:bodyPr/>
          <a:lstStyle/>
          <a:p>
            <a:pPr algn="l" eaLnBrk="1" hangingPunct="1"/>
            <a:r>
              <a:rPr lang="nl-NL" altLang="nl-NL" sz="1600" b="1">
                <a:solidFill>
                  <a:schemeClr val="bg1"/>
                </a:solidFill>
                <a:latin typeface="Arial" panose="020B0604020202020204" pitchFamily="34" charset="0"/>
              </a:rPr>
              <a:t>Angeren, 9 april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Waar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kan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het?</a:t>
            </a:r>
            <a:endParaRPr lang="en-US" altLang="nl-NL" sz="6600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9E284C0-B30E-E2EF-07E0-0B22845C5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692696"/>
            <a:ext cx="8519598" cy="6022976"/>
          </a:xfrm>
        </p:spPr>
      </p:pic>
    </p:spTree>
    <p:extLst>
      <p:ext uri="{BB962C8B-B14F-4D97-AF65-F5344CB8AC3E}">
        <p14:creationId xmlns:p14="http://schemas.microsoft.com/office/powerpoint/2010/main" val="39825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336CC1-06AD-F6CA-D947-41C8039A3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33534"/>
            <a:ext cx="4860032" cy="2724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Zonne-energie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7"/>
            <a:ext cx="7772400" cy="5386387"/>
          </a:xfrm>
        </p:spPr>
        <p:txBody>
          <a:bodyPr/>
          <a:lstStyle/>
          <a:p>
            <a:pPr marL="0" indent="0">
              <a:buNone/>
              <a:defRPr/>
            </a:pPr>
            <a:endParaRPr lang="nl-NL" sz="2400" dirty="0"/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Zonneveld 10 ha		10.000 MWh (plm. 3.000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				20 voetbalvelden</a:t>
            </a:r>
          </a:p>
          <a:p>
            <a:pPr marL="0" indent="0">
              <a:buNone/>
              <a:defRPr/>
            </a:pP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Voordelen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Ca. 1.000 uur schone stroom per jaar – vol vermogen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Complementair aan wind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Van eigen land</a:t>
            </a:r>
          </a:p>
          <a:p>
            <a:pPr marL="0" indent="0">
              <a:buNone/>
              <a:defRPr/>
            </a:pP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Nadelen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Ruimtegebruik/landschap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Lichtschittering</a:t>
            </a:r>
          </a:p>
          <a:p>
            <a:pPr>
              <a:defRPr/>
            </a:pP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Onregelbaar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69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Zonne-energie</a:t>
            </a:r>
            <a:endParaRPr lang="en-US" altLang="nl-NL" sz="6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C340D8-0508-251C-622D-C372A81C9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753"/>
            <a:ext cx="9144000" cy="51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70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D89D3B-8EC9-5C1D-D672-CF1336C53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8066" y="3284224"/>
            <a:ext cx="4293097" cy="2854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Windenergie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7"/>
            <a:ext cx="7772400" cy="5386387"/>
          </a:xfrm>
        </p:spPr>
        <p:txBody>
          <a:bodyPr/>
          <a:lstStyle/>
          <a:p>
            <a:pPr marL="0" indent="0">
              <a:buNone/>
              <a:defRPr/>
            </a:pPr>
            <a:endParaRPr lang="nl-NL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Windturbine (5,6 MW)	17.000 MWh (plm. 5.000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				plm. 30 voetbalvelden zon</a:t>
            </a:r>
          </a:p>
          <a:p>
            <a:pPr marL="0" indent="0">
              <a:buNone/>
              <a:defRPr/>
            </a:pP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Voordelen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Ca. 3.500 uur schone stroom per jaar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Complementair aan zon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Van eigen land</a:t>
            </a:r>
          </a:p>
          <a:p>
            <a:pPr marL="0" indent="0">
              <a:buNone/>
              <a:defRPr/>
            </a:pP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Nadelen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Hinder (geluid, slagschaduw, verlichting)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Effecten landschap, natuur en ecologie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Materiaalgebruik</a:t>
            </a:r>
          </a:p>
          <a:p>
            <a:pPr>
              <a:defRPr/>
            </a:pP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Onregelbaar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17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Windenergie</a:t>
            </a:r>
            <a:endParaRPr lang="en-US" altLang="nl-NL" sz="6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27C100-15EE-9897-A619-30D44EDA1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1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F05C-B7F6-1BEE-8AC6-D498E8687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09044"/>
            <a:ext cx="9001000" cy="42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64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Rolverdeling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Energievisie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60771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Gemeente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Bepaalt of, waar en hoe een project wordt gebouwd</a:t>
            </a:r>
          </a:p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Inwoners en belanghebbenden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Denken mee over ontwerp, hinderbeperkende maatregelen en financiële participatie</a:t>
            </a:r>
          </a:p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Initiatiefnemer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Regelt vergunning, financiering en bouw project</a:t>
            </a:r>
          </a:p>
          <a:p>
            <a:pPr marL="0" indent="0">
              <a:buNone/>
              <a:defRPr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537231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Planning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Energievisie</a:t>
            </a:r>
            <a:endParaRPr lang="en-US" altLang="nl-NL" sz="6600" dirty="0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0F6527E-A9B8-E25B-B44D-00503BCE5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028491"/>
              </p:ext>
            </p:extLst>
          </p:nvPr>
        </p:nvGraphicFramePr>
        <p:xfrm>
          <a:off x="685800" y="1556792"/>
          <a:ext cx="7772400" cy="4432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599">
                  <a:extLst>
                    <a:ext uri="{9D8B030D-6E8A-4147-A177-3AD203B41FA5}">
                      <a16:colId xmlns:a16="http://schemas.microsoft.com/office/drawing/2014/main" val="1637667500"/>
                    </a:ext>
                  </a:extLst>
                </a:gridCol>
                <a:gridCol w="5571801">
                  <a:extLst>
                    <a:ext uri="{9D8B030D-6E8A-4147-A177-3AD203B41FA5}">
                      <a16:colId xmlns:a16="http://schemas.microsoft.com/office/drawing/2014/main" val="1148551642"/>
                    </a:ext>
                  </a:extLst>
                </a:gridCol>
              </a:tblGrid>
              <a:tr h="511175">
                <a:tc>
                  <a:txBody>
                    <a:bodyPr/>
                    <a:lstStyle/>
                    <a:p>
                      <a:endParaRPr lang="nl-NL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700984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Startbijeenkomst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195225"/>
                  </a:ext>
                </a:extLst>
              </a:tr>
              <a:tr h="882302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Meedenkgroep 1</a:t>
                      </a:r>
                      <a:endParaRPr lang="nl-NL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Inventarisatie wensen en zorgen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948982"/>
                  </a:ext>
                </a:extLst>
              </a:tr>
              <a:tr h="882302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 mei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Meedenkgroep 2</a:t>
                      </a:r>
                    </a:p>
                    <a:p>
                      <a:r>
                        <a:rPr lang="nl-NL" sz="24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 Energievisie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99669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Energievisie gereed</a:t>
                      </a:r>
                      <a:endParaRPr lang="nl-NL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Opstellen collegevoorstel</a:t>
                      </a:r>
                      <a:endParaRPr lang="nl-NL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246380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Energievisie vaststellen</a:t>
                      </a:r>
                      <a:endParaRPr lang="nl-NL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Raadsvoorstel in gemeenteraad</a:t>
                      </a:r>
                      <a:endParaRPr lang="nl-NL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690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266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Participatie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60771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Waar kunt u invloed op hebben?</a:t>
            </a:r>
          </a:p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Keuze 3 windturbines + 20 ha zon </a:t>
            </a: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4 windturbines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Hinderbeperkende maatregelen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Geluid, slagschaduw, obstakelverlichting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Ontwerp zonnepark, afscherming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Invulling financiële participatie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Streven naar 50% lokaal eigendom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Gedragscode windbranche:  € 0,40 – 0,50 per MWh</a:t>
            </a:r>
          </a:p>
          <a:p>
            <a:pPr lvl="1">
              <a:defRPr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40196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Participatie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: hoe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kan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ik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meedoen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60771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Meedenkgroep</a:t>
            </a:r>
          </a:p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Inwoners / direct omwonenden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Belangenorganisaties (bv. natuur, bedrijfsleven)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Gemeente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Initiatiefnemers</a:t>
            </a:r>
          </a:p>
          <a:p>
            <a:pPr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Denkt u met ons mee? </a:t>
            </a:r>
          </a:p>
          <a:p>
            <a:pPr marL="0" indent="0" algn="ctr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Meld u dan aan op de infomarkt!</a:t>
            </a:r>
          </a:p>
          <a:p>
            <a:pPr lvl="1">
              <a:defRPr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51787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A2231E5E-2C76-DB5A-B25D-32B2FF4F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77B8C9B4-FB75-C0F7-3C1B-E64214F7E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1143000"/>
          </a:xfrm>
        </p:spPr>
        <p:txBody>
          <a:bodyPr anchor="t"/>
          <a:lstStyle/>
          <a:p>
            <a:pPr algn="l" eaLnBrk="1" hangingPunct="1"/>
            <a:r>
              <a:rPr lang="en-US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Programma</a:t>
            </a:r>
            <a:endParaRPr lang="en-US" altLang="nl-NL" sz="6600"/>
          </a:p>
        </p:txBody>
      </p:sp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80E76B26-3999-25C6-D93D-0031A15F58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858963"/>
          <a:ext cx="7772400" cy="31400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2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0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15">
                <a:tc>
                  <a:txBody>
                    <a:bodyPr/>
                    <a:lstStyle/>
                    <a:p>
                      <a:r>
                        <a:rPr lang="nl-N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19.00 uur</a:t>
                      </a: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Inloop</a:t>
                      </a:r>
                    </a:p>
                  </a:txBody>
                  <a:tcPr marT="45729" marB="4572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19.15 uur</a:t>
                      </a:r>
                    </a:p>
                  </a:txBody>
                  <a:tcPr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Opening door Christian </a:t>
                      </a:r>
                      <a:r>
                        <a:rPr lang="nl-NL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Scheres</a:t>
                      </a:r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(Gespreksleider)</a:t>
                      </a:r>
                    </a:p>
                  </a:txBody>
                  <a:tcPr marT="45729" marB="4572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19.20 uur</a:t>
                      </a:r>
                    </a:p>
                  </a:txBody>
                  <a:tcPr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Interview met Maarten van den Bos </a:t>
                      </a:r>
                      <a:r>
                        <a:rPr lang="nl-NL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(Wethouder Duurzaamheid)</a:t>
                      </a:r>
                    </a:p>
                  </a:txBody>
                  <a:tcPr marT="45729" marB="4572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585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19.30 uur</a:t>
                      </a:r>
                    </a:p>
                  </a:txBody>
                  <a:tcPr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Uitleg over wind- en zon mogelijkheden langs A15/Betuweroute door Duco van Dijk </a:t>
                      </a:r>
                      <a:r>
                        <a:rPr lang="nl-NL" sz="1400" i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(Adviesbureau Bosch &amp; van Rijn)</a:t>
                      </a:r>
                    </a:p>
                  </a:txBody>
                  <a:tcPr marT="45729" marB="4572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 uur</a:t>
                      </a:r>
                    </a:p>
                  </a:txBody>
                  <a:tcPr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Vragenronde</a:t>
                      </a:r>
                    </a:p>
                  </a:txBody>
                  <a:tcPr marT="45729" marB="4572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20.20 uur</a:t>
                      </a:r>
                    </a:p>
                  </a:txBody>
                  <a:tcPr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Informatiemarkt en borrel </a:t>
                      </a:r>
                    </a:p>
                  </a:txBody>
                  <a:tcPr marT="45729" marB="4572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21.00 uur</a:t>
                      </a:r>
                    </a:p>
                  </a:txBody>
                  <a:tcPr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Einde bijeenkomst</a:t>
                      </a:r>
                    </a:p>
                  </a:txBody>
                  <a:tcPr marT="45729" marB="4572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Waarom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een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Energievisie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89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Verduurzaming energiehuishouding noodzakelijk…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Klimaatcrisis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Onafhankelijkheid / eigen energie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Gezondheid</a:t>
            </a:r>
          </a:p>
          <a:p>
            <a:pPr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… en vastgelegd in beleid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Parijs: &lt;2˚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EU: 55% reductie CO</a:t>
            </a:r>
            <a:r>
              <a:rPr lang="nl-NL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Klimaatakkoord NL: 84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TWh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duurzame energie in 2030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TWh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wind op zee, 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én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TWh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zon en wind op land</a:t>
            </a:r>
          </a:p>
          <a:p>
            <a:pPr>
              <a:defRPr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5809909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FDA19867-F5C7-F2A8-AC1B-6499126D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DF4548E7-0913-E37A-2CAC-DABDAF909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1143000"/>
          </a:xfrm>
        </p:spPr>
        <p:txBody>
          <a:bodyPr anchor="t"/>
          <a:lstStyle/>
          <a:p>
            <a:pPr algn="l" eaLnBrk="1" hangingPunct="1"/>
            <a:r>
              <a:rPr lang="nl-NL" altLang="nl-NL" sz="2800"/>
              <a:t>Overzicht</a:t>
            </a:r>
            <a:endParaRPr lang="en-US" altLang="nl-NL" sz="6600"/>
          </a:p>
        </p:txBody>
      </p:sp>
      <p:pic>
        <p:nvPicPr>
          <p:cNvPr id="6148" name="Afbeelding 3">
            <a:extLst>
              <a:ext uri="{FF2B5EF4-FFF2-40B4-BE49-F238E27FC236}">
                <a16:creationId xmlns:a16="http://schemas.microsoft.com/office/drawing/2014/main" id="{1637B409-C73C-7777-2EF2-D0683C65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5025"/>
            <a:ext cx="602138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t"/>
          <a:lstStyle/>
          <a:p>
            <a:pPr algn="l" eaLnBrk="1" hangingPunct="1"/>
            <a:r>
              <a:rPr lang="en-US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Aandachtspunten</a:t>
            </a:r>
            <a:endParaRPr lang="en-US" altLang="nl-NL" sz="660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2520280"/>
          </a:xfrm>
        </p:spPr>
        <p:txBody>
          <a:bodyPr/>
          <a:lstStyle/>
          <a:p>
            <a:pPr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Uitleg over wind- en zon mogelijkheden langs A15/Betuweroute 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Duco van Dijk </a:t>
            </a:r>
            <a:endParaRPr lang="nl-NL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Inhoud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Waar staan we met duurzame energie?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Wat is een Energievisie?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Zonne- en windenergie: wat merk ik er van?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Rolverdeling, planning en meedoen</a:t>
            </a:r>
          </a:p>
          <a:p>
            <a:pPr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nl-NL" sz="2400" dirty="0"/>
          </a:p>
          <a:p>
            <a:pPr marL="0" indent="0">
              <a:buFontTx/>
              <a:buNone/>
              <a:defRPr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59336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Beleid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Lingewaard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89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Beleidskader energietransitie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Volledig duurzame elektriciteit in 2030</a:t>
            </a:r>
          </a:p>
          <a:p>
            <a:pPr marL="0" indent="0">
              <a:buNone/>
              <a:defRPr/>
            </a:pPr>
            <a:endParaRPr lang="nl-NL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140.000 zonnepanelen op daken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42 ha zon 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8 windturbines</a:t>
            </a:r>
          </a:p>
          <a:p>
            <a:pPr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46173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Hoe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ver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zijn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we?</a:t>
            </a:r>
            <a:endParaRPr lang="en-US" altLang="nl-NL" sz="6600" dirty="0"/>
          </a:p>
        </p:txBody>
      </p:sp>
      <p:graphicFrame>
        <p:nvGraphicFramePr>
          <p:cNvPr id="2" name="Tijdelijke aanduiding voor inhoud 1">
            <a:extLst>
              <a:ext uri="{FF2B5EF4-FFF2-40B4-BE49-F238E27FC236}">
                <a16:creationId xmlns:a16="http://schemas.microsoft.com/office/drawing/2014/main" id="{9830B64A-CF4B-EFFD-5593-12FD76957B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536469"/>
              </p:ext>
            </p:extLst>
          </p:nvPr>
        </p:nvGraphicFramePr>
        <p:xfrm>
          <a:off x="684245" y="1945640"/>
          <a:ext cx="7128115" cy="3931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795">
                  <a:extLst>
                    <a:ext uri="{9D8B030D-6E8A-4147-A177-3AD203B41FA5}">
                      <a16:colId xmlns:a16="http://schemas.microsoft.com/office/drawing/2014/main" val="1991103328"/>
                    </a:ext>
                  </a:extLst>
                </a:gridCol>
                <a:gridCol w="3034320">
                  <a:extLst>
                    <a:ext uri="{9D8B030D-6E8A-4147-A177-3AD203B41FA5}">
                      <a16:colId xmlns:a16="http://schemas.microsoft.com/office/drawing/2014/main" val="698423697"/>
                    </a:ext>
                  </a:extLst>
                </a:gridCol>
              </a:tblGrid>
              <a:tr h="491454">
                <a:tc gridSpan="2"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Nederland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80366"/>
                  </a:ext>
                </a:extLst>
              </a:tr>
              <a:tr h="491454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Doel 2030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TWh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0450464"/>
                  </a:ext>
                </a:extLst>
              </a:tr>
              <a:tr h="491454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 (CBS, 2022)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TWh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0645614"/>
                  </a:ext>
                </a:extLst>
              </a:tr>
              <a:tr h="491454">
                <a:tc>
                  <a:txBody>
                    <a:bodyPr/>
                    <a:lstStyle/>
                    <a:p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4342188"/>
                  </a:ext>
                </a:extLst>
              </a:tr>
              <a:tr h="491454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Lingewaard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052023"/>
                  </a:ext>
                </a:extLst>
              </a:tr>
              <a:tr h="491454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Doel 2030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0,204 – 0,270 </a:t>
                      </a:r>
                      <a:r>
                        <a:rPr lang="nl-NL" sz="24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TWh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712279"/>
                  </a:ext>
                </a:extLst>
              </a:tr>
              <a:tr h="491454"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0,176 </a:t>
                      </a:r>
                      <a:r>
                        <a:rPr lang="nl-NL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TWh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2982837"/>
                  </a:ext>
                </a:extLst>
              </a:tr>
              <a:tr h="491454">
                <a:tc>
                  <a:txBody>
                    <a:bodyPr/>
                    <a:lstStyle/>
                    <a:p>
                      <a:endParaRPr lang="nl-NL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866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915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Voortgang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in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Lingewaard</a:t>
            </a:r>
            <a:endParaRPr lang="en-US" altLang="nl-NL" sz="6600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1A8AA5A-AB9B-9915-85B0-ECAE6C635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54665"/>
              </p:ext>
            </p:extLst>
          </p:nvPr>
        </p:nvGraphicFramePr>
        <p:xfrm>
          <a:off x="685800" y="1853091"/>
          <a:ext cx="7702624" cy="315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9297">
                  <a:extLst>
                    <a:ext uri="{9D8B030D-6E8A-4147-A177-3AD203B41FA5}">
                      <a16:colId xmlns:a16="http://schemas.microsoft.com/office/drawing/2014/main" val="3182997553"/>
                    </a:ext>
                  </a:extLst>
                </a:gridCol>
                <a:gridCol w="1973327">
                  <a:extLst>
                    <a:ext uri="{9D8B030D-6E8A-4147-A177-3AD203B41FA5}">
                      <a16:colId xmlns:a16="http://schemas.microsoft.com/office/drawing/2014/main" val="1155512964"/>
                    </a:ext>
                  </a:extLst>
                </a:gridCol>
              </a:tblGrid>
              <a:tr h="525303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Doel: elektriciteitsneutraal in 2030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0,270 </a:t>
                      </a:r>
                      <a:r>
                        <a:rPr lang="nl-NL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TWh</a:t>
                      </a:r>
                      <a:endParaRPr lang="nl-NL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4430800"/>
                  </a:ext>
                </a:extLst>
              </a:tr>
              <a:tr h="525303"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Gerealiseerd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0,061 </a:t>
                      </a:r>
                      <a:r>
                        <a:rPr lang="nl-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TWh</a:t>
                      </a:r>
                      <a:endParaRPr lang="nl-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8013628"/>
                  </a:ext>
                </a:extLst>
              </a:tr>
              <a:tr h="525303"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Windpark Caprice (vergund)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0,045 </a:t>
                      </a:r>
                      <a:r>
                        <a:rPr lang="nl-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TWh</a:t>
                      </a:r>
                      <a:endParaRPr lang="nl-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2521991"/>
                  </a:ext>
                </a:extLst>
              </a:tr>
              <a:tr h="525303"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Zonnevelden in beleid /uitvoering (30 ha)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 </a:t>
                      </a:r>
                      <a:r>
                        <a:rPr lang="nl-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TWh</a:t>
                      </a:r>
                      <a:endParaRPr lang="nl-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4350264"/>
                  </a:ext>
                </a:extLst>
              </a:tr>
              <a:tr h="525303"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 op dak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 </a:t>
                      </a:r>
                      <a:r>
                        <a:rPr lang="nl-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TWh</a:t>
                      </a:r>
                      <a:endParaRPr lang="nl-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048584"/>
                  </a:ext>
                </a:extLst>
              </a:tr>
              <a:tr h="525303">
                <a:tc>
                  <a:txBody>
                    <a:bodyPr/>
                    <a:lstStyle/>
                    <a:p>
                      <a:r>
                        <a:rPr lang="nl-NL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Resterende opgave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0,094 </a:t>
                      </a:r>
                      <a:r>
                        <a:rPr lang="nl-NL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TWh</a:t>
                      </a:r>
                      <a:endParaRPr lang="nl-NL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60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3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GL Powerpoint-2A.jpg                                           008FE9F0Macintosh HD                   7C2687AF:">
            <a:extLst>
              <a:ext uri="{FF2B5EF4-FFF2-40B4-BE49-F238E27FC236}">
                <a16:creationId xmlns:a16="http://schemas.microsoft.com/office/drawing/2014/main" id="{DC0D6C8D-8B15-1864-DC37-C6A40CB1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38277B28-18D4-0FDB-C2A8-0EB308C1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6075"/>
            <a:ext cx="7772400" cy="488950"/>
          </a:xfrm>
        </p:spPr>
        <p:txBody>
          <a:bodyPr anchor="t"/>
          <a:lstStyle/>
          <a:p>
            <a:pPr algn="l" eaLnBrk="1" hangingPunct="1"/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Wat is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een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Energievisie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US" altLang="nl-NL" sz="6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47298-F98F-3DBD-1D79-3A721ACF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60771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Ruimtelijk kader voor duurzame energieprojecten</a:t>
            </a:r>
          </a:p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Stelt vast </a:t>
            </a: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waar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duurzame energieprojecten mogen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Stelt vast </a:t>
            </a: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projecten worden gerealiseerd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3 windturbines + 20 ha zon / 4 windturbines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Voorwaarden voor hinderbeperking (bv. geluid, slagschaduw)</a:t>
            </a:r>
          </a:p>
          <a:p>
            <a:pPr lvl="1"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Voorwaarden participatie</a:t>
            </a:r>
          </a:p>
          <a:p>
            <a:pPr marL="0" indent="0">
              <a:buNone/>
              <a:defRPr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40659714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4848614418A47A0767B148F65C709" ma:contentTypeVersion="13" ma:contentTypeDescription="Een nieuw document maken." ma:contentTypeScope="" ma:versionID="2d88d97a3b40aa10d23a3a9862092488">
  <xsd:schema xmlns:xsd="http://www.w3.org/2001/XMLSchema" xmlns:xs="http://www.w3.org/2001/XMLSchema" xmlns:p="http://schemas.microsoft.com/office/2006/metadata/properties" xmlns:ns2="cab753f4-b754-4090-8523-7a8ed23ee258" xmlns:ns3="1ed9b2f1-93cc-420b-ae59-27a237ee6972" targetNamespace="http://schemas.microsoft.com/office/2006/metadata/properties" ma:root="true" ma:fieldsID="cc40383f1fd32cfdb1e1a81f11c24618" ns2:_="" ns3:_="">
    <xsd:import namespace="cab753f4-b754-4090-8523-7a8ed23ee258"/>
    <xsd:import namespace="1ed9b2f1-93cc-420b-ae59-27a237ee69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753f4-b754-4090-8523-7a8ed23ee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4ae5c186-a3cb-4707-b5a1-3ed8e75ec2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9b2f1-93cc-420b-ae59-27a237ee697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dacf5ff-d4c3-41e3-98aa-987b945361c0}" ma:internalName="TaxCatchAll" ma:showField="CatchAllData" ma:web="1ed9b2f1-93cc-420b-ae59-27a237ee69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d9b2f1-93cc-420b-ae59-27a237ee6972" xsi:nil="true"/>
    <lcf76f155ced4ddcb4097134ff3c332f xmlns="cab753f4-b754-4090-8523-7a8ed23ee25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381079-7B55-4965-A5BD-6398B2FB12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AE60F9-2E6A-426F-9BD6-C89AB778E1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b753f4-b754-4090-8523-7a8ed23ee258"/>
    <ds:schemaRef ds:uri="1ed9b2f1-93cc-420b-ae59-27a237ee69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38AD18-4E19-49A9-8DB6-1611A35E90DE}">
  <ds:schemaRefs>
    <ds:schemaRef ds:uri="http://schemas.microsoft.com/office/2006/metadata/properties"/>
    <ds:schemaRef ds:uri="http://schemas.microsoft.com/office/infopath/2007/PartnerControls"/>
    <ds:schemaRef ds:uri="f91e6223-d6f6-4592-b955-e2fabf1b201d"/>
    <ds:schemaRef ds:uri="de0172d0-7cdd-4d41-8580-cc00a66a5b7d"/>
    <ds:schemaRef ds:uri="1ed9b2f1-93cc-420b-ae59-27a237ee6972"/>
    <ds:schemaRef ds:uri="cab753f4-b754-4090-8523-7a8ed23ee2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603</Words>
  <Application>Microsoft Office PowerPoint</Application>
  <PresentationFormat>Diavoorstelling (4:3)</PresentationFormat>
  <Paragraphs>176</Paragraphs>
  <Slides>20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</vt:lpstr>
      <vt:lpstr>Blank Presentation</vt:lpstr>
      <vt:lpstr>Inwonersbijeenkomst Energievisie A15/Betuweroute</vt:lpstr>
      <vt:lpstr>Programma</vt:lpstr>
      <vt:lpstr>Overzicht</vt:lpstr>
      <vt:lpstr>Aandachtspunten</vt:lpstr>
      <vt:lpstr>Inhoud</vt:lpstr>
      <vt:lpstr>Beleid Lingewaard</vt:lpstr>
      <vt:lpstr>Hoe ver zijn we?</vt:lpstr>
      <vt:lpstr>Voortgang in Lingewaard</vt:lpstr>
      <vt:lpstr>Wat is een Energievisie?</vt:lpstr>
      <vt:lpstr>Waar kan het?</vt:lpstr>
      <vt:lpstr>Zonne-energie</vt:lpstr>
      <vt:lpstr>Zonne-energie</vt:lpstr>
      <vt:lpstr>Windenergie</vt:lpstr>
      <vt:lpstr>Windenergie</vt:lpstr>
      <vt:lpstr>PowerPoint-presentatie</vt:lpstr>
      <vt:lpstr>Rolverdeling Energievisie</vt:lpstr>
      <vt:lpstr>Planning Energievisie</vt:lpstr>
      <vt:lpstr>Participatie</vt:lpstr>
      <vt:lpstr>Participatie: hoe kan ik meedoen?</vt:lpstr>
      <vt:lpstr>Waarom een Energievisie?</vt:lpstr>
    </vt:vector>
  </TitlesOfParts>
  <Company>hardhatarea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 regel twee</dc:title>
  <dc:creator>robbie di heumo</dc:creator>
  <cp:lastModifiedBy>Sarah Monkau</cp:lastModifiedBy>
  <cp:revision>66</cp:revision>
  <cp:lastPrinted>2024-02-19T08:47:52Z</cp:lastPrinted>
  <dcterms:created xsi:type="dcterms:W3CDTF">2014-07-15T14:39:49Z</dcterms:created>
  <dcterms:modified xsi:type="dcterms:W3CDTF">2024-04-24T14:28:27Z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0x010100F734848614418A47A0767B148F65C709</vt:lpwstr>
  </property>
</Properties>
</file>